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1355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553680999578138"/>
          <c:y val="0.17132037401574798"/>
          <c:w val="0.72793622011125281"/>
          <c:h val="0.68906766732283464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278080"/>
        <c:axId val="207279616"/>
      </c:barChart>
      <c:catAx>
        <c:axId val="207278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7279616"/>
        <c:crosses val="autoZero"/>
        <c:auto val="1"/>
        <c:lblAlgn val="ctr"/>
        <c:lblOffset val="100"/>
        <c:noMultiLvlLbl val="0"/>
      </c:catAx>
      <c:valAx>
        <c:axId val="207279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72780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موارد جبائية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Feuil1!$B$2:$B$6</c:f>
              <c:numCache>
                <c:formatCode>General</c:formatCode>
                <c:ptCount val="5"/>
                <c:pt idx="0">
                  <c:v>1269.6669999999999</c:v>
                </c:pt>
                <c:pt idx="1">
                  <c:v>1758.8910000000001</c:v>
                </c:pt>
                <c:pt idx="2">
                  <c:v>1596.1780000000001</c:v>
                </c:pt>
                <c:pt idx="3">
                  <c:v>986.32899999999995</c:v>
                </c:pt>
                <c:pt idx="4">
                  <c:v>1582.35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موارد غير جبائية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Feuil1!$C$2:$C$6</c:f>
              <c:numCache>
                <c:formatCode>General</c:formatCode>
                <c:ptCount val="5"/>
                <c:pt idx="0">
                  <c:v>1368.4490000000001</c:v>
                </c:pt>
                <c:pt idx="1">
                  <c:v>1217.1120000000001</c:v>
                </c:pt>
                <c:pt idx="2">
                  <c:v>1155.308</c:v>
                </c:pt>
                <c:pt idx="3">
                  <c:v>1212.347</c:v>
                </c:pt>
                <c:pt idx="4">
                  <c:v>2154.5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Feuil1!$D$2:$D$6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999104"/>
        <c:axId val="206316288"/>
      </c:barChart>
      <c:catAx>
        <c:axId val="205999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6316288"/>
        <c:crosses val="autoZero"/>
        <c:auto val="1"/>
        <c:lblAlgn val="ctr"/>
        <c:lblOffset val="100"/>
        <c:noMultiLvlLbl val="0"/>
      </c:catAx>
      <c:valAx>
        <c:axId val="206316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5999104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982278759429726E-2"/>
          <c:y val="0.14661122885211431"/>
          <c:w val="0.49059797470210542"/>
          <c:h val="0.5837180524487187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العقارات المبنية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Feuil1!$B$2:$B$6</c:f>
              <c:numCache>
                <c:formatCode>General</c:formatCode>
                <c:ptCount val="5"/>
                <c:pt idx="0">
                  <c:v>151.803</c:v>
                </c:pt>
                <c:pt idx="1">
                  <c:v>209.61699999999999</c:v>
                </c:pt>
                <c:pt idx="2">
                  <c:v>235.059</c:v>
                </c:pt>
                <c:pt idx="3">
                  <c:v>75.527999999999992</c:v>
                </c:pt>
                <c:pt idx="4">
                  <c:v>230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الأراضي الغير مبنية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Feuil1!$C$2:$C$6</c:f>
              <c:numCache>
                <c:formatCode>General</c:formatCode>
                <c:ptCount val="5"/>
                <c:pt idx="0">
                  <c:v>65.843999999999994</c:v>
                </c:pt>
                <c:pt idx="1">
                  <c:v>64.933999999999997</c:v>
                </c:pt>
                <c:pt idx="2">
                  <c:v>98.643000000000001</c:v>
                </c:pt>
                <c:pt idx="3">
                  <c:v>35.569000000000003</c:v>
                </c:pt>
                <c:pt idx="4">
                  <c:v>100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معلوم على المؤسسات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Feuil1!$D$2:$D$6</c:f>
              <c:numCache>
                <c:formatCode>General</c:formatCode>
                <c:ptCount val="5"/>
                <c:pt idx="0">
                  <c:v>232.15900000000002</c:v>
                </c:pt>
                <c:pt idx="1">
                  <c:v>303.43699999999995</c:v>
                </c:pt>
                <c:pt idx="2">
                  <c:v>333.61900000000009</c:v>
                </c:pt>
                <c:pt idx="3">
                  <c:v>254.238</c:v>
                </c:pt>
                <c:pt idx="4">
                  <c:v>420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لزمة الأسواق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Feuil1!$E$2:$E$6</c:f>
              <c:numCache>
                <c:formatCode>General</c:formatCode>
                <c:ptCount val="5"/>
                <c:pt idx="0">
                  <c:v>456.40199999999993</c:v>
                </c:pt>
                <c:pt idx="1">
                  <c:v>539.52699999999993</c:v>
                </c:pt>
                <c:pt idx="2">
                  <c:v>568.59299999999996</c:v>
                </c:pt>
                <c:pt idx="3">
                  <c:v>292.10399999999993</c:v>
                </c:pt>
                <c:pt idx="4">
                  <c:v>622.34999999999991</c:v>
                </c:pt>
              </c:numCache>
            </c:numRef>
          </c:val>
        </c:ser>
        <c:ser>
          <c:idx val="4"/>
          <c:order val="4"/>
          <c:tx>
            <c:strRef>
              <c:f>Feuil1!$F$1</c:f>
              <c:strCache>
                <c:ptCount val="1"/>
                <c:pt idx="0">
                  <c:v>المعلوم الإضافي على سعر التيار الكهربائي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Feuil1!$F$2:$F$6</c:f>
              <c:numCache>
                <c:formatCode>General</c:formatCode>
                <c:ptCount val="5"/>
                <c:pt idx="0">
                  <c:v>94.60799999999999</c:v>
                </c:pt>
                <c:pt idx="1">
                  <c:v>209.80800000000002</c:v>
                </c:pt>
                <c:pt idx="2">
                  <c:v>67.509</c:v>
                </c:pt>
                <c:pt idx="3">
                  <c:v>70.3</c:v>
                </c:pt>
              </c:numCache>
            </c:numRef>
          </c:val>
        </c:ser>
        <c:ser>
          <c:idx val="5"/>
          <c:order val="5"/>
          <c:tx>
            <c:strRef>
              <c:f>Feuil1!$G$1</c:f>
              <c:strCache>
                <c:ptCount val="1"/>
                <c:pt idx="0">
                  <c:v>مداخيل جبائية أخرى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Feuil1!$G$2:$G$6</c:f>
              <c:numCache>
                <c:formatCode>General</c:formatCode>
                <c:ptCount val="5"/>
                <c:pt idx="0">
                  <c:v>268.851</c:v>
                </c:pt>
                <c:pt idx="1">
                  <c:v>431.56799999999993</c:v>
                </c:pt>
                <c:pt idx="2">
                  <c:v>292.755</c:v>
                </c:pt>
                <c:pt idx="3">
                  <c:v>258.58999999999992</c:v>
                </c:pt>
                <c:pt idx="4">
                  <c:v>210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06395648"/>
        <c:axId val="206401536"/>
        <c:axId val="0"/>
      </c:bar3DChart>
      <c:catAx>
        <c:axId val="2063956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6401536"/>
        <c:crosses val="autoZero"/>
        <c:auto val="1"/>
        <c:lblAlgn val="ctr"/>
        <c:lblOffset val="100"/>
        <c:noMultiLvlLbl val="0"/>
      </c:catAx>
      <c:valAx>
        <c:axId val="2064015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6395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879467026381402"/>
          <c:y val="0"/>
          <c:w val="0.41205329736186103"/>
          <c:h val="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7617494310570823E-2"/>
          <c:y val="0"/>
          <c:w val="0.65649089275170658"/>
          <c:h val="0.7602947077652416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كراء العقارات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Feuil1!$B$2:$B$6</c:f>
              <c:numCache>
                <c:formatCode>General</c:formatCode>
                <c:ptCount val="5"/>
                <c:pt idx="0">
                  <c:v>83217</c:v>
                </c:pt>
                <c:pt idx="1">
                  <c:v>112586</c:v>
                </c:pt>
                <c:pt idx="2">
                  <c:v>87666</c:v>
                </c:pt>
                <c:pt idx="3">
                  <c:v>77701</c:v>
                </c:pt>
                <c:pt idx="4">
                  <c:v>190000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المناب من المال المشترك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Feuil1!$C$2:$C$6</c:f>
              <c:numCache>
                <c:formatCode>General</c:formatCode>
                <c:ptCount val="5"/>
                <c:pt idx="0">
                  <c:v>825134</c:v>
                </c:pt>
                <c:pt idx="1">
                  <c:v>927163</c:v>
                </c:pt>
                <c:pt idx="2">
                  <c:v>1013784</c:v>
                </c:pt>
                <c:pt idx="3">
                  <c:v>1115162</c:v>
                </c:pt>
                <c:pt idx="4">
                  <c:v>1250000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مدخرات الاستثمار(موارد منقولة من فوائض العنوان 1)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Feuil1!$D$2:$D$6</c:f>
              <c:numCache>
                <c:formatCode>General</c:formatCode>
                <c:ptCount val="5"/>
                <c:pt idx="0">
                  <c:v>80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موارد أخرى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Feuil1!$E$2:$E$6</c:f>
              <c:numCache>
                <c:formatCode>General</c:formatCode>
                <c:ptCount val="5"/>
                <c:pt idx="0">
                  <c:v>380098</c:v>
                </c:pt>
                <c:pt idx="1">
                  <c:v>177363</c:v>
                </c:pt>
                <c:pt idx="2">
                  <c:v>53858</c:v>
                </c:pt>
                <c:pt idx="3">
                  <c:v>19484</c:v>
                </c:pt>
                <c:pt idx="4">
                  <c:v>714500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06474624"/>
        <c:axId val="206476416"/>
        <c:axId val="0"/>
      </c:bar3DChart>
      <c:catAx>
        <c:axId val="206474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6476416"/>
        <c:crosses val="autoZero"/>
        <c:auto val="1"/>
        <c:lblAlgn val="ctr"/>
        <c:lblOffset val="100"/>
        <c:noMultiLvlLbl val="0"/>
      </c:catAx>
      <c:valAx>
        <c:axId val="2064764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647462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fr-FR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fr-FR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fr-FR"/>
          </a:p>
        </c:txPr>
      </c:legendEntry>
      <c:legendEntry>
        <c:idx val="3"/>
        <c:txPr>
          <a:bodyPr/>
          <a:lstStyle/>
          <a:p>
            <a:pPr>
              <a:defRPr sz="1200"/>
            </a:pPr>
            <a:endParaRPr lang="fr-FR"/>
          </a:p>
        </c:txPr>
      </c:legendEntry>
      <c:layout>
        <c:manualLayout>
          <c:xMode val="edge"/>
          <c:yMode val="edge"/>
          <c:x val="0.60172053685310289"/>
          <c:y val="1.1578027255957819E-3"/>
          <c:w val="0.39636159018000755"/>
          <c:h val="0.5531945338770837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720245686513651E-2"/>
          <c:y val="0.14444343346678246"/>
          <c:w val="0.61054266016447645"/>
          <c:h val="0.6715733106563267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الميزانية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Feuil1!$B$2:$B$6</c:f>
              <c:numCache>
                <c:formatCode>General</c:formatCode>
                <c:ptCount val="5"/>
                <c:pt idx="0">
                  <c:v>2639</c:v>
                </c:pt>
                <c:pt idx="1">
                  <c:v>3215</c:v>
                </c:pt>
                <c:pt idx="2">
                  <c:v>3348</c:v>
                </c:pt>
                <c:pt idx="3">
                  <c:v>3838</c:v>
                </c:pt>
                <c:pt idx="4">
                  <c:v>3736.8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مبلغ المناب من المال المشترك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6080235004491402E-2"/>
                  <c:y val="-3.70367778119957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9360256368535969E-2"/>
                  <c:y val="3.70367778119964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2800213640446808E-2"/>
                  <c:y val="-7.40735556239904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6080235004491291E-2"/>
                  <c:y val="-3.70367778119957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0840331142692333E-2"/>
                  <c:y val="2.22220666871972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Feuil1!$A$2:$A$6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Feuil1!$C$2:$C$6</c:f>
              <c:numCache>
                <c:formatCode>General</c:formatCode>
                <c:ptCount val="5"/>
                <c:pt idx="0">
                  <c:v>825.13400000000001</c:v>
                </c:pt>
                <c:pt idx="1">
                  <c:v>927.16300000000001</c:v>
                </c:pt>
                <c:pt idx="2">
                  <c:v>1013.7840000000001</c:v>
                </c:pt>
                <c:pt idx="3">
                  <c:v>1115.1619999999998</c:v>
                </c:pt>
                <c:pt idx="4">
                  <c:v>1250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206572160"/>
        <c:axId val="206578048"/>
        <c:axId val="0"/>
      </c:bar3DChart>
      <c:catAx>
        <c:axId val="206572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6578048"/>
        <c:crosses val="autoZero"/>
        <c:auto val="1"/>
        <c:lblAlgn val="ctr"/>
        <c:lblOffset val="100"/>
        <c:noMultiLvlLbl val="0"/>
      </c:catAx>
      <c:valAx>
        <c:axId val="2065780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6572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63030233532381"/>
          <c:y val="0.10461314939761319"/>
          <c:w val="0.32687235073602655"/>
          <c:h val="0.2406937893954095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التأجير العمومي</c:v>
                </c:pt>
              </c:strCache>
            </c:strRef>
          </c:tx>
          <c:invertIfNegative val="0"/>
          <c:cat>
            <c:numRef>
              <c:f>Feuil1!$A$2:$A$7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Feuil1!$B$2:$B$7</c:f>
              <c:numCache>
                <c:formatCode>General</c:formatCode>
                <c:ptCount val="6"/>
                <c:pt idx="0">
                  <c:v>1506.74</c:v>
                </c:pt>
                <c:pt idx="1">
                  <c:v>1481.7449999999999</c:v>
                </c:pt>
                <c:pt idx="2">
                  <c:v>1656.8129999999999</c:v>
                </c:pt>
                <c:pt idx="3">
                  <c:v>1498.1779999999999</c:v>
                </c:pt>
                <c:pt idx="4">
                  <c:v>2000.8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وسائل المصالح</c:v>
                </c:pt>
              </c:strCache>
            </c:strRef>
          </c:tx>
          <c:invertIfNegative val="0"/>
          <c:cat>
            <c:numRef>
              <c:f>Feuil1!$A$2:$A$7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Feuil1!$C$2:$C$7</c:f>
              <c:numCache>
                <c:formatCode>General</c:formatCode>
                <c:ptCount val="6"/>
                <c:pt idx="0">
                  <c:v>797.49099999999999</c:v>
                </c:pt>
                <c:pt idx="1">
                  <c:v>882.71900000000005</c:v>
                </c:pt>
                <c:pt idx="2">
                  <c:v>597.07500000000005</c:v>
                </c:pt>
                <c:pt idx="3">
                  <c:v>129.601</c:v>
                </c:pt>
                <c:pt idx="4">
                  <c:v>1047.5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التدخل العمومي</c:v>
                </c:pt>
              </c:strCache>
            </c:strRef>
          </c:tx>
          <c:invertIfNegative val="0"/>
          <c:cat>
            <c:numRef>
              <c:f>Feuil1!$A$2:$A$7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Feuil1!$D$2:$D$7</c:f>
              <c:numCache>
                <c:formatCode>General</c:formatCode>
                <c:ptCount val="6"/>
                <c:pt idx="0">
                  <c:v>201.809</c:v>
                </c:pt>
                <c:pt idx="1">
                  <c:v>233.685</c:v>
                </c:pt>
                <c:pt idx="2">
                  <c:v>314.78899999999993</c:v>
                </c:pt>
                <c:pt idx="3">
                  <c:v>70.724000000000004</c:v>
                </c:pt>
                <c:pt idx="4">
                  <c:v>300.55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فوائد الدين</c:v>
                </c:pt>
              </c:strCache>
            </c:strRef>
          </c:tx>
          <c:invertIfNegative val="0"/>
          <c:cat>
            <c:numRef>
              <c:f>Feuil1!$A$2:$A$7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Feuil1!$E$2:$E$7</c:f>
              <c:numCache>
                <c:formatCode>General</c:formatCode>
                <c:ptCount val="6"/>
                <c:pt idx="0">
                  <c:v>106.565</c:v>
                </c:pt>
                <c:pt idx="1">
                  <c:v>90.149999999999991</c:v>
                </c:pt>
                <c:pt idx="2">
                  <c:v>78.106999999999999</c:v>
                </c:pt>
                <c:pt idx="3">
                  <c:v>62.435000000000002</c:v>
                </c:pt>
                <c:pt idx="4">
                  <c:v>115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06061568"/>
        <c:axId val="206063104"/>
        <c:axId val="0"/>
      </c:bar3DChart>
      <c:catAx>
        <c:axId val="206061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6063104"/>
        <c:crosses val="autoZero"/>
        <c:auto val="1"/>
        <c:lblAlgn val="ctr"/>
        <c:lblOffset val="100"/>
        <c:noMultiLvlLbl val="0"/>
      </c:catAx>
      <c:valAx>
        <c:axId val="2060631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60615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المعلوم المستخلص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3.0131615847047172E-3"/>
                  <c:y val="9.1191918189687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Feuil1!$A$2:$A$6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Feuil1!$B$2:$B$6</c:f>
              <c:numCache>
                <c:formatCode>General</c:formatCode>
                <c:ptCount val="5"/>
                <c:pt idx="0">
                  <c:v>151803</c:v>
                </c:pt>
                <c:pt idx="1">
                  <c:v>209617</c:v>
                </c:pt>
                <c:pt idx="2">
                  <c:v>235059</c:v>
                </c:pt>
                <c:pt idx="3">
                  <c:v>75528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المعلوم المعتمد بالميزانية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Feuil1!$C$2:$C$6</c:f>
              <c:numCache>
                <c:formatCode>General</c:formatCode>
                <c:ptCount val="5"/>
                <c:pt idx="0">
                  <c:v>211196</c:v>
                </c:pt>
                <c:pt idx="1">
                  <c:v>213943</c:v>
                </c:pt>
                <c:pt idx="2">
                  <c:v>280000</c:v>
                </c:pt>
                <c:pt idx="3">
                  <c:v>280000</c:v>
                </c:pt>
                <c:pt idx="4">
                  <c:v>230000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206225792"/>
        <c:axId val="206227328"/>
        <c:axId val="0"/>
      </c:bar3DChart>
      <c:catAx>
        <c:axId val="206225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6227328"/>
        <c:crosses val="autoZero"/>
        <c:auto val="1"/>
        <c:lblAlgn val="ctr"/>
        <c:lblOffset val="100"/>
        <c:noMultiLvlLbl val="0"/>
      </c:catAx>
      <c:valAx>
        <c:axId val="2062273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62257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9213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8CAB2-0FD5-45C8-9A3E-5E2F240580F2}" type="datetimeFigureOut">
              <a:rPr lang="fr-FR" smtClean="0"/>
              <a:pPr/>
              <a:t>13/11/2020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1038" y="4724400"/>
            <a:ext cx="5451475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9213" y="9447213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72449-1D50-4F3E-8069-F276C802984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2172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72449-1D50-4F3E-8069-F276C802984C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5133-B14A-4F79-8B26-D474C59BA124}" type="datetimeFigureOut">
              <a:rPr lang="fr-FR" smtClean="0"/>
              <a:pPr/>
              <a:t>13/11/2020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192-3AF4-47E6-B0A2-4A80629D357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5133-B14A-4F79-8B26-D474C59BA124}" type="datetimeFigureOut">
              <a:rPr lang="fr-FR" smtClean="0"/>
              <a:pPr/>
              <a:t>13/11/2020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192-3AF4-47E6-B0A2-4A80629D357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5133-B14A-4F79-8B26-D474C59BA124}" type="datetimeFigureOut">
              <a:rPr lang="fr-FR" smtClean="0"/>
              <a:pPr/>
              <a:t>13/11/2020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192-3AF4-47E6-B0A2-4A80629D357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5133-B14A-4F79-8B26-D474C59BA124}" type="datetimeFigureOut">
              <a:rPr lang="fr-FR" smtClean="0"/>
              <a:pPr/>
              <a:t>13/11/2020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192-3AF4-47E6-B0A2-4A80629D357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5133-B14A-4F79-8B26-D474C59BA124}" type="datetimeFigureOut">
              <a:rPr lang="fr-FR" smtClean="0"/>
              <a:pPr/>
              <a:t>13/11/2020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192-3AF4-47E6-B0A2-4A80629D357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5133-B14A-4F79-8B26-D474C59BA124}" type="datetimeFigureOut">
              <a:rPr lang="fr-FR" smtClean="0"/>
              <a:pPr/>
              <a:t>13/11/2020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192-3AF4-47E6-B0A2-4A80629D357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5133-B14A-4F79-8B26-D474C59BA124}" type="datetimeFigureOut">
              <a:rPr lang="fr-FR" smtClean="0"/>
              <a:pPr/>
              <a:t>13/11/2020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192-3AF4-47E6-B0A2-4A80629D357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5133-B14A-4F79-8B26-D474C59BA124}" type="datetimeFigureOut">
              <a:rPr lang="fr-FR" smtClean="0"/>
              <a:pPr/>
              <a:t>13/11/2020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192-3AF4-47E6-B0A2-4A80629D357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5133-B14A-4F79-8B26-D474C59BA124}" type="datetimeFigureOut">
              <a:rPr lang="fr-FR" smtClean="0"/>
              <a:pPr/>
              <a:t>13/11/2020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192-3AF4-47E6-B0A2-4A80629D357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5133-B14A-4F79-8B26-D474C59BA124}" type="datetimeFigureOut">
              <a:rPr lang="fr-FR" smtClean="0"/>
              <a:pPr/>
              <a:t>13/11/2020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192-3AF4-47E6-B0A2-4A80629D357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5133-B14A-4F79-8B26-D474C59BA124}" type="datetimeFigureOut">
              <a:rPr lang="fr-FR" smtClean="0"/>
              <a:pPr/>
              <a:t>13/11/2020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192-3AF4-47E6-B0A2-4A80629D357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C5133-B14A-4F79-8B26-D474C59BA124}" type="datetimeFigureOut">
              <a:rPr lang="fr-FR" smtClean="0"/>
              <a:pPr/>
              <a:t>13/11/2020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F0192-3AF4-47E6-B0A2-4A80629D357E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logo.jp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00232" y="142852"/>
            <a:ext cx="5143500" cy="65008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Image 3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5140" y="214290"/>
            <a:ext cx="1643074" cy="192882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7158" y="2428868"/>
            <a:ext cx="870783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TN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المخطط الاستثماري التشاركي البلدي </a:t>
            </a:r>
          </a:p>
          <a:p>
            <a:pPr algn="ctr"/>
            <a:r>
              <a:rPr lang="ar-TN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لسنة 2021</a:t>
            </a:r>
          </a:p>
          <a:p>
            <a:pPr algn="ctr"/>
            <a:r>
              <a:rPr lang="ar-TN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التشخيص المالي</a:t>
            </a:r>
            <a:endParaRPr lang="fr-FR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TN" dirty="0" smtClean="0"/>
              <a:t>مؤشرات عامة حسب الميزانية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14348" y="1397000"/>
          <a:ext cx="7786743" cy="4156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5581"/>
                <a:gridCol w="2595581"/>
                <a:gridCol w="2595581"/>
              </a:tblGrid>
              <a:tr h="806453"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مدلوله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نسبته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بيان المؤشر</a:t>
                      </a:r>
                      <a:endParaRPr lang="fr-FR" dirty="0"/>
                    </a:p>
                  </a:txBody>
                  <a:tcPr/>
                </a:tc>
              </a:tr>
              <a:tr h="806453"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err="1" smtClean="0"/>
                        <a:t>إرتفاع</a:t>
                      </a:r>
                      <a:r>
                        <a:rPr lang="ar-TN" dirty="0" smtClean="0"/>
                        <a:t> نسبة التأجير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ar-TN" sz="1600" dirty="0" smtClean="0"/>
                    </a:p>
                    <a:p>
                      <a:pPr algn="ctr"/>
                      <a:r>
                        <a:rPr lang="ar-TN" sz="1600" dirty="0" smtClean="0"/>
                        <a:t>%</a:t>
                      </a:r>
                      <a:r>
                        <a:rPr lang="fr-FR" sz="1600" dirty="0" smtClean="0"/>
                        <a:t> </a:t>
                      </a:r>
                      <a:r>
                        <a:rPr lang="ar-TN" sz="1600" dirty="0" smtClean="0"/>
                        <a:t>61</a:t>
                      </a:r>
                    </a:p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/>
                        <a:t>التأجير العمومي/نفقات العنوان الأول</a:t>
                      </a:r>
                      <a:endParaRPr lang="fr-FR" dirty="0"/>
                    </a:p>
                  </a:txBody>
                  <a:tcPr/>
                </a:tc>
              </a:tr>
              <a:tr h="806453"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أهمية الموارد المخصصة للتأجير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ar-TN" sz="1600" dirty="0" smtClean="0"/>
                    </a:p>
                    <a:p>
                      <a:pPr algn="ctr"/>
                      <a:r>
                        <a:rPr lang="ar-TN" sz="1600" dirty="0" smtClean="0"/>
                        <a:t>%</a:t>
                      </a:r>
                      <a:r>
                        <a:rPr lang="fr-FR" sz="1600" dirty="0" smtClean="0"/>
                        <a:t> </a:t>
                      </a:r>
                      <a:r>
                        <a:rPr lang="ar-TN" sz="1600" dirty="0" smtClean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/>
                        <a:t>التأجير العمومي/موارد العنوان الأول</a:t>
                      </a:r>
                      <a:endParaRPr lang="fr-FR" dirty="0"/>
                    </a:p>
                  </a:txBody>
                  <a:tcPr/>
                </a:tc>
              </a:tr>
              <a:tr h="806453"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ديون ضعيفة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ar-TN" sz="1600" dirty="0" smtClean="0"/>
                    </a:p>
                    <a:p>
                      <a:pPr algn="ctr"/>
                      <a:r>
                        <a:rPr lang="ar-TN" sz="1600" dirty="0" smtClean="0"/>
                        <a:t>8%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/>
                        <a:t>تسديد المتخلدات/نفقات العنوان الأول</a:t>
                      </a:r>
                      <a:endParaRPr lang="fr-FR" dirty="0"/>
                    </a:p>
                  </a:txBody>
                  <a:tcPr/>
                </a:tc>
              </a:tr>
              <a:tr h="806453"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ضرورة الرفع من استخلاص هذا المعلوم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ar-TN" sz="1600" dirty="0" smtClean="0"/>
                    </a:p>
                    <a:p>
                      <a:pPr algn="ctr"/>
                      <a:r>
                        <a:rPr lang="ar-TN" sz="1600" dirty="0" smtClean="0"/>
                        <a:t>%</a:t>
                      </a:r>
                      <a:r>
                        <a:rPr lang="fr-FR" sz="1600" dirty="0" smtClean="0"/>
                        <a:t> </a:t>
                      </a:r>
                      <a:r>
                        <a:rPr lang="ar-TN" sz="1600" dirty="0" smtClean="0"/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/>
                        <a:t>استخلاص مداخيل</a:t>
                      </a:r>
                      <a:r>
                        <a:rPr lang="ar-TN" baseline="0" dirty="0" smtClean="0"/>
                        <a:t> كراء العقارات/تقديرات الميزانية العنوان الأول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ar-TN" dirty="0" smtClean="0"/>
              <a:t>مؤشرات عامة حسب عدد السكان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524000" y="1397000"/>
          <a:ext cx="6096000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مدلول المؤشر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المعلوم بالدينار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بيان المؤشر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مساهمة</a:t>
                      </a:r>
                      <a:r>
                        <a:rPr lang="ar-TN" baseline="0" dirty="0" smtClean="0"/>
                        <a:t> السكان في </a:t>
                      </a:r>
                      <a:r>
                        <a:rPr lang="ar-TN" baseline="0" dirty="0" err="1" smtClean="0"/>
                        <a:t>المداخيل</a:t>
                      </a:r>
                      <a:r>
                        <a:rPr lang="ar-TN" baseline="0" dirty="0" smtClean="0"/>
                        <a:t> </a:t>
                      </a:r>
                      <a:r>
                        <a:rPr lang="ar-TN" baseline="0" dirty="0" err="1" smtClean="0"/>
                        <a:t>الجبائية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ar-TN" dirty="0" smtClean="0"/>
                        <a:t>66.5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err="1" smtClean="0"/>
                        <a:t>المداخيل</a:t>
                      </a:r>
                      <a:r>
                        <a:rPr lang="ar-TN" dirty="0" smtClean="0"/>
                        <a:t> </a:t>
                      </a:r>
                      <a:r>
                        <a:rPr lang="ar-TN" dirty="0" err="1" smtClean="0"/>
                        <a:t>الجبائية</a:t>
                      </a:r>
                      <a:r>
                        <a:rPr lang="ar-TN" dirty="0" smtClean="0"/>
                        <a:t> </a:t>
                      </a:r>
                      <a:r>
                        <a:rPr lang="ar-TN" dirty="0" err="1" smtClean="0"/>
                        <a:t>الإعتيادية</a:t>
                      </a:r>
                      <a:r>
                        <a:rPr lang="ar-TN" dirty="0" smtClean="0"/>
                        <a:t>/عدد السكان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TN" dirty="0" err="1" smtClean="0"/>
                        <a:t>إرتفاع</a:t>
                      </a:r>
                      <a:r>
                        <a:rPr lang="ar-TN" dirty="0" smtClean="0"/>
                        <a:t> مساهمة المواطن في الجباية على العقارات نتيجة العفو </a:t>
                      </a:r>
                      <a:r>
                        <a:rPr lang="ar-TN" dirty="0" err="1" smtClean="0"/>
                        <a:t>الجبائي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ar-TN" dirty="0" smtClean="0"/>
                        <a:t>13.904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err="1" smtClean="0"/>
                        <a:t>المعاليم</a:t>
                      </a:r>
                      <a:r>
                        <a:rPr lang="ar-TN" dirty="0" smtClean="0"/>
                        <a:t> على العقارات/عدد السكان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مساهمة الدولة لكل مواطن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ar-TN" dirty="0" smtClean="0"/>
                        <a:t>42.241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المناب من المال المشترك/عدد السكان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ar-TN" sz="2800" b="1" dirty="0" smtClean="0"/>
              <a:t>تطور إعتمادات المشاريع من سنة 2015 إلى سنة 2020</a:t>
            </a:r>
            <a:endParaRPr lang="fr-FR" sz="2800" b="1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428596" y="1214422"/>
          <a:ext cx="8358245" cy="4714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4035"/>
                <a:gridCol w="1194035"/>
                <a:gridCol w="1194035"/>
                <a:gridCol w="1194035"/>
                <a:gridCol w="1194035"/>
                <a:gridCol w="1194035"/>
                <a:gridCol w="1194035"/>
              </a:tblGrid>
              <a:tr h="942981"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/>
                        <a:t>2020 </a:t>
                      </a:r>
                    </a:p>
                    <a:p>
                      <a:pPr algn="ctr" rtl="1"/>
                      <a:r>
                        <a:rPr lang="ar-TN" dirty="0" smtClean="0"/>
                        <a:t>(أ . د)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/>
                        <a:t>2019</a:t>
                      </a:r>
                    </a:p>
                    <a:p>
                      <a:pPr algn="ctr" rtl="1"/>
                      <a:r>
                        <a:rPr lang="ar-TN" dirty="0" smtClean="0"/>
                        <a:t>( </a:t>
                      </a:r>
                      <a:r>
                        <a:rPr lang="ar-TN" dirty="0" err="1" smtClean="0"/>
                        <a:t>أ</a:t>
                      </a:r>
                      <a:r>
                        <a:rPr lang="ar-TN" dirty="0" smtClean="0"/>
                        <a:t> .</a:t>
                      </a:r>
                      <a:r>
                        <a:rPr lang="ar-TN" baseline="0" dirty="0" smtClean="0"/>
                        <a:t> د)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/>
                        <a:t>2018</a:t>
                      </a:r>
                    </a:p>
                    <a:p>
                      <a:pPr algn="ctr" rtl="1"/>
                      <a:r>
                        <a:rPr lang="ar-TN" dirty="0" smtClean="0"/>
                        <a:t>( </a:t>
                      </a:r>
                      <a:r>
                        <a:rPr lang="ar-TN" dirty="0" err="1" smtClean="0"/>
                        <a:t>أ</a:t>
                      </a:r>
                      <a:r>
                        <a:rPr lang="ar-TN" dirty="0" smtClean="0"/>
                        <a:t> . د 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/>
                        <a:t>2017</a:t>
                      </a:r>
                    </a:p>
                    <a:p>
                      <a:pPr algn="ctr" rtl="1"/>
                      <a:r>
                        <a:rPr lang="ar-TN" dirty="0" smtClean="0"/>
                        <a:t>( </a:t>
                      </a:r>
                      <a:r>
                        <a:rPr lang="ar-TN" dirty="0" err="1" smtClean="0"/>
                        <a:t>أ</a:t>
                      </a:r>
                      <a:r>
                        <a:rPr lang="ar-TN" dirty="0" smtClean="0"/>
                        <a:t> . د 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/>
                        <a:t>2016</a:t>
                      </a:r>
                    </a:p>
                    <a:p>
                      <a:pPr algn="ctr" rtl="1"/>
                      <a:r>
                        <a:rPr lang="ar-TN" dirty="0" smtClean="0"/>
                        <a:t>( </a:t>
                      </a:r>
                      <a:r>
                        <a:rPr lang="ar-TN" dirty="0" err="1" smtClean="0"/>
                        <a:t>أ</a:t>
                      </a:r>
                      <a:r>
                        <a:rPr lang="ar-TN" dirty="0" smtClean="0"/>
                        <a:t>. د)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/>
                        <a:t>2015</a:t>
                      </a:r>
                    </a:p>
                    <a:p>
                      <a:pPr algn="ctr" rtl="1"/>
                      <a:r>
                        <a:rPr lang="ar-TN" dirty="0" smtClean="0"/>
                        <a:t>(أ .</a:t>
                      </a:r>
                      <a:r>
                        <a:rPr lang="ar-TN" baseline="0" dirty="0" smtClean="0"/>
                        <a:t> د)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 dirty="0"/>
                    </a:p>
                  </a:txBody>
                  <a:tcPr/>
                </a:tc>
              </a:tr>
              <a:tr h="942981">
                <a:tc>
                  <a:txBody>
                    <a:bodyPr/>
                    <a:lstStyle/>
                    <a:p>
                      <a:pPr algn="ctr" rtl="1"/>
                      <a:r>
                        <a:rPr lang="ar-TN" sz="2000" b="1" dirty="0" smtClean="0">
                          <a:cs typeface="+mj-cs"/>
                        </a:rPr>
                        <a:t>470</a:t>
                      </a:r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TN" sz="2000" b="1" dirty="0" smtClean="0">
                        <a:cs typeface="+mj-cs"/>
                      </a:endParaRPr>
                    </a:p>
                    <a:p>
                      <a:pPr algn="ctr" rtl="1"/>
                      <a:r>
                        <a:rPr lang="ar-TN" sz="2000" b="1" dirty="0" smtClean="0">
                          <a:cs typeface="+mj-cs"/>
                        </a:rPr>
                        <a:t>0</a:t>
                      </a:r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TN" sz="2000" b="1" dirty="0" smtClean="0">
                        <a:cs typeface="+mj-cs"/>
                      </a:endParaRPr>
                    </a:p>
                    <a:p>
                      <a:pPr algn="ctr" rtl="1"/>
                      <a:r>
                        <a:rPr lang="ar-TN" sz="2000" b="1" dirty="0" smtClean="0">
                          <a:cs typeface="+mj-cs"/>
                        </a:rPr>
                        <a:t>0</a:t>
                      </a:r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TN" sz="2000" b="1" dirty="0" smtClean="0">
                        <a:cs typeface="+mj-cs"/>
                      </a:endParaRPr>
                    </a:p>
                    <a:p>
                      <a:pPr algn="ctr" rtl="1"/>
                      <a:r>
                        <a:rPr lang="ar-TN" sz="2000" b="1" dirty="0" smtClean="0">
                          <a:cs typeface="+mj-cs"/>
                        </a:rPr>
                        <a:t>622</a:t>
                      </a:r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TN" sz="2000" b="1" dirty="0" smtClean="0">
                        <a:cs typeface="+mj-cs"/>
                      </a:endParaRPr>
                    </a:p>
                    <a:p>
                      <a:pPr algn="ctr" rtl="1"/>
                      <a:r>
                        <a:rPr lang="ar-TN" sz="2000" b="1" dirty="0" smtClean="0">
                          <a:cs typeface="+mj-cs"/>
                        </a:rPr>
                        <a:t>239</a:t>
                      </a:r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مشاريع القرب</a:t>
                      </a:r>
                      <a:endParaRPr lang="fr-FR" dirty="0"/>
                    </a:p>
                  </a:txBody>
                  <a:tcPr/>
                </a:tc>
              </a:tr>
              <a:tr h="942981">
                <a:tc>
                  <a:txBody>
                    <a:bodyPr/>
                    <a:lstStyle/>
                    <a:p>
                      <a:pPr algn="ctr" rtl="1"/>
                      <a:r>
                        <a:rPr lang="ar-TN" sz="2000" b="1" dirty="0" smtClean="0">
                          <a:cs typeface="+mj-cs"/>
                        </a:rPr>
                        <a:t>290</a:t>
                      </a:r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000" b="1" dirty="0" smtClean="0">
                          <a:cs typeface="+mj-cs"/>
                        </a:rPr>
                        <a:t>274</a:t>
                      </a:r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000" b="1" dirty="0" smtClean="0">
                          <a:cs typeface="+mj-cs"/>
                        </a:rPr>
                        <a:t>0</a:t>
                      </a:r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مشاريع مهيكلة</a:t>
                      </a:r>
                      <a:endParaRPr lang="fr-FR" dirty="0"/>
                    </a:p>
                  </a:txBody>
                  <a:tcPr/>
                </a:tc>
              </a:tr>
              <a:tr h="942981">
                <a:tc>
                  <a:txBody>
                    <a:bodyPr/>
                    <a:lstStyle/>
                    <a:p>
                      <a:pPr algn="ctr" rtl="1"/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TN" sz="2000" b="1" dirty="0" smtClean="0">
                        <a:cs typeface="+mj-cs"/>
                      </a:endParaRPr>
                    </a:p>
                    <a:p>
                      <a:pPr algn="ctr" rtl="1"/>
                      <a:r>
                        <a:rPr lang="ar-TN" sz="2000" b="1" dirty="0" smtClean="0">
                          <a:cs typeface="+mj-cs"/>
                        </a:rPr>
                        <a:t>210</a:t>
                      </a:r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TN" sz="2000" b="1" dirty="0" smtClean="0">
                        <a:cs typeface="+mj-cs"/>
                      </a:endParaRPr>
                    </a:p>
                    <a:p>
                      <a:pPr algn="ctr" rtl="1"/>
                      <a:r>
                        <a:rPr lang="ar-TN" sz="2000" b="1" dirty="0" smtClean="0">
                          <a:cs typeface="+mj-cs"/>
                        </a:rPr>
                        <a:t>259</a:t>
                      </a:r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TN" sz="2000" b="1" dirty="0" smtClean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TN" sz="2000" b="1" dirty="0" smtClean="0">
                        <a:cs typeface="+mj-cs"/>
                      </a:endParaRPr>
                    </a:p>
                    <a:p>
                      <a:pPr algn="ctr" rtl="1"/>
                      <a:r>
                        <a:rPr lang="ar-TN" sz="2000" b="1" dirty="0" smtClean="0">
                          <a:cs typeface="+mj-cs"/>
                        </a:rPr>
                        <a:t>310</a:t>
                      </a:r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TN" sz="2000" b="1" dirty="0" smtClean="0">
                        <a:cs typeface="+mj-cs"/>
                      </a:endParaRPr>
                    </a:p>
                    <a:p>
                      <a:pPr algn="ctr" rtl="1"/>
                      <a:r>
                        <a:rPr lang="ar-TN" sz="2000" b="1" dirty="0" smtClean="0">
                          <a:cs typeface="+mj-cs"/>
                        </a:rPr>
                        <a:t>380</a:t>
                      </a:r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مشاريع إدارية</a:t>
                      </a:r>
                      <a:endParaRPr lang="fr-FR" dirty="0"/>
                    </a:p>
                  </a:txBody>
                  <a:tcPr/>
                </a:tc>
              </a:tr>
              <a:tr h="942981">
                <a:tc>
                  <a:txBody>
                    <a:bodyPr/>
                    <a:lstStyle/>
                    <a:p>
                      <a:pPr algn="ctr" rtl="1"/>
                      <a:r>
                        <a:rPr lang="ar-TN" sz="2000" b="1" dirty="0" smtClean="0">
                          <a:cs typeface="+mj-cs"/>
                        </a:rPr>
                        <a:t>760</a:t>
                      </a:r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TN" sz="2000" b="1" dirty="0" smtClean="0">
                        <a:cs typeface="+mj-cs"/>
                      </a:endParaRPr>
                    </a:p>
                    <a:p>
                      <a:pPr algn="ctr" rtl="1"/>
                      <a:r>
                        <a:rPr lang="ar-TN" sz="2000" b="1" dirty="0" smtClean="0">
                          <a:cs typeface="+mj-cs"/>
                        </a:rPr>
                        <a:t>484</a:t>
                      </a:r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TN" sz="2000" b="1" dirty="0" smtClean="0">
                        <a:cs typeface="+mj-cs"/>
                      </a:endParaRPr>
                    </a:p>
                    <a:p>
                      <a:pPr algn="ctr" rtl="1"/>
                      <a:r>
                        <a:rPr lang="ar-TN" sz="2000" b="1" dirty="0" smtClean="0">
                          <a:cs typeface="+mj-cs"/>
                        </a:rPr>
                        <a:t>259</a:t>
                      </a:r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TN" sz="2000" b="1" dirty="0" smtClean="0">
                        <a:cs typeface="+mj-cs"/>
                      </a:endParaRPr>
                    </a:p>
                    <a:p>
                      <a:pPr algn="ctr" rtl="1"/>
                      <a:r>
                        <a:rPr lang="ar-TN" sz="2000" b="1" dirty="0" smtClean="0">
                          <a:cs typeface="+mj-cs"/>
                        </a:rPr>
                        <a:t>622</a:t>
                      </a:r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TN" sz="2000" b="1" dirty="0" smtClean="0">
                        <a:cs typeface="+mj-cs"/>
                      </a:endParaRPr>
                    </a:p>
                    <a:p>
                      <a:pPr algn="ctr" rtl="1"/>
                      <a:r>
                        <a:rPr lang="ar-TN" sz="2000" b="1" dirty="0" smtClean="0">
                          <a:cs typeface="+mj-cs"/>
                        </a:rPr>
                        <a:t>310</a:t>
                      </a:r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TN" sz="2000" b="1" dirty="0" smtClean="0">
                        <a:cs typeface="+mj-cs"/>
                      </a:endParaRPr>
                    </a:p>
                    <a:p>
                      <a:pPr algn="ctr" rtl="1"/>
                      <a:r>
                        <a:rPr lang="ar-TN" sz="2000" b="1" dirty="0" smtClean="0">
                          <a:cs typeface="+mj-cs"/>
                        </a:rPr>
                        <a:t>619</a:t>
                      </a:r>
                      <a:endParaRPr lang="fr-FR" sz="20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الجملة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logo.jp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00232" y="142852"/>
            <a:ext cx="5143500" cy="65008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2357422" y="857232"/>
            <a:ext cx="42643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TN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مــــــــقـــــــدمـــــة</a:t>
            </a:r>
            <a:endParaRPr lang="fr-FR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4348" y="2285992"/>
            <a:ext cx="7715304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ar-TN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يعتمد هذا التشخيص المالي على التحليل المرجعي</a:t>
            </a:r>
          </a:p>
          <a:p>
            <a:pPr algn="ctr" rtl="1"/>
            <a:r>
              <a:rPr lang="ar-TN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للموارد والنفقات للفترة الممتدة بين سنوات</a:t>
            </a:r>
          </a:p>
          <a:p>
            <a:pPr algn="ctr" rtl="1"/>
            <a:r>
              <a:rPr lang="ar-TN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2017 و2020 ومن خلاله سنتعرف على </a:t>
            </a:r>
            <a:r>
              <a:rPr lang="ar-TN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الإعتمادات</a:t>
            </a:r>
            <a:r>
              <a:rPr lang="ar-TN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التي يمكن رصدها لمخطط الإستثمار البلدي لسنة 2021</a:t>
            </a:r>
            <a:r>
              <a:rPr lang="ar-TN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fr-FR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571604" y="285728"/>
            <a:ext cx="542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400" b="1" dirty="0" smtClean="0"/>
              <a:t>هـــــيـــكــــلـة مـــوارد الــعـــــنــــوان الأول المحققة</a:t>
            </a:r>
            <a:endParaRPr lang="fr-FR" sz="2400" b="1" dirty="0"/>
          </a:p>
        </p:txBody>
      </p:sp>
      <p:graphicFrame>
        <p:nvGraphicFramePr>
          <p:cNvPr id="6" name="Graphique 5"/>
          <p:cNvGraphicFramePr/>
          <p:nvPr/>
        </p:nvGraphicFramePr>
        <p:xfrm>
          <a:off x="433932" y="3214685"/>
          <a:ext cx="8281472" cy="3371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/>
        </p:nvGraphicFramePr>
        <p:xfrm>
          <a:off x="1214414" y="1000108"/>
          <a:ext cx="6929487" cy="2245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487"/>
                <a:gridCol w="1326923"/>
                <a:gridCol w="1474359"/>
                <a:gridCol w="1032051"/>
                <a:gridCol w="987972"/>
                <a:gridCol w="928695"/>
              </a:tblGrid>
              <a:tr h="315627">
                <a:tc>
                  <a:txBody>
                    <a:bodyPr/>
                    <a:lstStyle/>
                    <a:p>
                      <a:pPr algn="ctr"/>
                      <a:r>
                        <a:rPr lang="ar-TN" sz="1400" dirty="0" smtClean="0"/>
                        <a:t>تقديرات 2021 </a:t>
                      </a:r>
                    </a:p>
                    <a:p>
                      <a:pPr algn="ctr"/>
                      <a:r>
                        <a:rPr lang="ar-TN" sz="1400" dirty="0" smtClean="0"/>
                        <a:t>( </a:t>
                      </a:r>
                      <a:r>
                        <a:rPr lang="ar-TN" sz="1400" dirty="0" err="1" smtClean="0"/>
                        <a:t>أ</a:t>
                      </a:r>
                      <a:r>
                        <a:rPr lang="ar-TN" sz="1400" dirty="0" smtClean="0"/>
                        <a:t> . د 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2020</a:t>
                      </a:r>
                    </a:p>
                    <a:p>
                      <a:pPr algn="ctr"/>
                      <a:r>
                        <a:rPr lang="ar-TN" dirty="0" smtClean="0"/>
                        <a:t>( </a:t>
                      </a:r>
                      <a:r>
                        <a:rPr lang="ar-TN" dirty="0" err="1" smtClean="0"/>
                        <a:t>أ</a:t>
                      </a:r>
                      <a:r>
                        <a:rPr lang="ar-TN" dirty="0" smtClean="0"/>
                        <a:t> . د 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2019</a:t>
                      </a:r>
                    </a:p>
                    <a:p>
                      <a:pPr algn="ctr"/>
                      <a:r>
                        <a:rPr lang="ar-TN" dirty="0" smtClean="0"/>
                        <a:t>( </a:t>
                      </a:r>
                      <a:r>
                        <a:rPr lang="ar-TN" dirty="0" err="1" smtClean="0"/>
                        <a:t>أ</a:t>
                      </a:r>
                      <a:r>
                        <a:rPr lang="ar-TN" dirty="0" smtClean="0"/>
                        <a:t> . د 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2018</a:t>
                      </a:r>
                    </a:p>
                    <a:p>
                      <a:pPr algn="ctr"/>
                      <a:r>
                        <a:rPr lang="ar-TN" dirty="0" smtClean="0"/>
                        <a:t>(</a:t>
                      </a:r>
                      <a:r>
                        <a:rPr lang="ar-TN" baseline="0" dirty="0" smtClean="0"/>
                        <a:t> </a:t>
                      </a:r>
                      <a:r>
                        <a:rPr lang="ar-TN" baseline="0" dirty="0" err="1" smtClean="0"/>
                        <a:t>أ</a:t>
                      </a:r>
                      <a:r>
                        <a:rPr lang="ar-TN" baseline="0" dirty="0" smtClean="0"/>
                        <a:t> . د 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2017</a:t>
                      </a:r>
                    </a:p>
                    <a:p>
                      <a:pPr algn="ctr"/>
                      <a:r>
                        <a:rPr lang="ar-TN" dirty="0" smtClean="0"/>
                        <a:t>(</a:t>
                      </a:r>
                      <a:r>
                        <a:rPr lang="ar-TN" baseline="0" dirty="0" smtClean="0"/>
                        <a:t> </a:t>
                      </a:r>
                      <a:r>
                        <a:rPr lang="ar-TN" baseline="0" dirty="0" err="1" smtClean="0"/>
                        <a:t>أ</a:t>
                      </a:r>
                      <a:r>
                        <a:rPr lang="ar-TN" baseline="0" dirty="0" smtClean="0"/>
                        <a:t> . د 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47139">
                <a:tc>
                  <a:txBody>
                    <a:bodyPr/>
                    <a:lstStyle/>
                    <a:p>
                      <a:pPr algn="r"/>
                      <a:r>
                        <a:rPr lang="ar-TN" sz="1400" b="1" dirty="0" smtClean="0"/>
                        <a:t>1582.350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sz="1400" b="1" dirty="0" smtClean="0"/>
                        <a:t>986.329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sz="1400" b="1" dirty="0" smtClean="0"/>
                        <a:t>1596.178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sz="1400" b="1" dirty="0" smtClean="0"/>
                        <a:t>1758.891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sz="1400" b="1" dirty="0" smtClean="0"/>
                        <a:t>1269.667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sz="1600" dirty="0" smtClean="0"/>
                        <a:t>موارد </a:t>
                      </a:r>
                      <a:r>
                        <a:rPr lang="ar-TN" sz="1600" dirty="0" err="1" smtClean="0"/>
                        <a:t>جبائية</a:t>
                      </a:r>
                      <a:endParaRPr lang="fr-FR" sz="1600" dirty="0"/>
                    </a:p>
                  </a:txBody>
                  <a:tcPr/>
                </a:tc>
              </a:tr>
              <a:tr h="499743">
                <a:tc>
                  <a:txBody>
                    <a:bodyPr/>
                    <a:lstStyle/>
                    <a:p>
                      <a:pPr algn="r"/>
                      <a:r>
                        <a:rPr lang="ar-TN" sz="1400" b="1" dirty="0" smtClean="0"/>
                        <a:t>2154.500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sz="1400" b="1" dirty="0" smtClean="0"/>
                        <a:t>1212.347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sz="1400" b="1" dirty="0" smtClean="0"/>
                        <a:t>1155.308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sz="1400" b="1" dirty="0" smtClean="0"/>
                        <a:t>1217.112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sz="1400" b="1" dirty="0" smtClean="0"/>
                        <a:t>1368.449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sz="1600" dirty="0" smtClean="0"/>
                        <a:t>موارد غير</a:t>
                      </a:r>
                      <a:r>
                        <a:rPr lang="ar-TN" sz="1600" baseline="0" dirty="0" smtClean="0"/>
                        <a:t> </a:t>
                      </a:r>
                      <a:r>
                        <a:rPr lang="ar-TN" sz="1600" baseline="0" dirty="0" err="1" smtClean="0"/>
                        <a:t>جبائية</a:t>
                      </a:r>
                      <a:endParaRPr lang="fr-FR" sz="1600" dirty="0"/>
                    </a:p>
                  </a:txBody>
                  <a:tcPr/>
                </a:tc>
              </a:tr>
              <a:tr h="447139">
                <a:tc>
                  <a:txBody>
                    <a:bodyPr/>
                    <a:lstStyle/>
                    <a:p>
                      <a:pPr algn="r"/>
                      <a:r>
                        <a:rPr lang="ar-TN" sz="1400" b="1" dirty="0" smtClean="0"/>
                        <a:t>3736.850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sz="1400" b="1" dirty="0" smtClean="0"/>
                        <a:t>2198.676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sz="1400" b="1" dirty="0" smtClean="0"/>
                        <a:t>2751.486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sz="1400" b="1" dirty="0" smtClean="0"/>
                        <a:t>2976.003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sz="1400" b="1" dirty="0" smtClean="0"/>
                        <a:t>2638.116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sz="1600" dirty="0" smtClean="0"/>
                        <a:t>المجموع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Graphique 17"/>
          <p:cNvGraphicFramePr/>
          <p:nvPr/>
        </p:nvGraphicFramePr>
        <p:xfrm>
          <a:off x="1285852" y="3857628"/>
          <a:ext cx="6619900" cy="2174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511156"/>
          </a:xfrm>
        </p:spPr>
        <p:txBody>
          <a:bodyPr>
            <a:noAutofit/>
          </a:bodyPr>
          <a:lstStyle/>
          <a:p>
            <a:r>
              <a:rPr lang="ar-TN" sz="2400" b="1" dirty="0" smtClean="0"/>
              <a:t>هــيــكـــلــــة الـــمـــــوارد الــجـــبـــائـــيـــة</a:t>
            </a:r>
            <a:endParaRPr lang="fr-FR" sz="2400" b="1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85720" y="571480"/>
          <a:ext cx="857256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1214446"/>
                <a:gridCol w="1143008"/>
                <a:gridCol w="1071570"/>
                <a:gridCol w="1071570"/>
                <a:gridCol w="2714644"/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ar-TN" sz="1400" dirty="0" smtClean="0"/>
                        <a:t>تقديرات 2021</a:t>
                      </a:r>
                    </a:p>
                    <a:p>
                      <a:pPr algn="ctr"/>
                      <a:r>
                        <a:rPr lang="ar-TN" sz="1400" dirty="0" smtClean="0"/>
                        <a:t>( </a:t>
                      </a:r>
                      <a:r>
                        <a:rPr lang="ar-TN" sz="1400" dirty="0" err="1" smtClean="0"/>
                        <a:t>أ</a:t>
                      </a:r>
                      <a:r>
                        <a:rPr lang="ar-TN" sz="1400" dirty="0" smtClean="0"/>
                        <a:t>. د 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2020</a:t>
                      </a:r>
                    </a:p>
                    <a:p>
                      <a:pPr algn="ctr"/>
                      <a:r>
                        <a:rPr lang="ar-TN" dirty="0" smtClean="0"/>
                        <a:t>( </a:t>
                      </a:r>
                      <a:r>
                        <a:rPr lang="ar-TN" dirty="0" err="1" smtClean="0"/>
                        <a:t>أ</a:t>
                      </a:r>
                      <a:r>
                        <a:rPr lang="ar-TN" dirty="0" smtClean="0"/>
                        <a:t> .د 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2019</a:t>
                      </a:r>
                    </a:p>
                    <a:p>
                      <a:pPr algn="ctr"/>
                      <a:r>
                        <a:rPr lang="ar-TN" dirty="0" smtClean="0"/>
                        <a:t>(أ . د 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2018</a:t>
                      </a:r>
                    </a:p>
                    <a:p>
                      <a:pPr algn="ctr"/>
                      <a:r>
                        <a:rPr lang="ar-TN" dirty="0" smtClean="0"/>
                        <a:t>( </a:t>
                      </a:r>
                      <a:r>
                        <a:rPr lang="ar-TN" dirty="0" err="1" smtClean="0"/>
                        <a:t>أ</a:t>
                      </a:r>
                      <a:r>
                        <a:rPr lang="ar-TN" dirty="0" smtClean="0"/>
                        <a:t> . د 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2017</a:t>
                      </a:r>
                    </a:p>
                    <a:p>
                      <a:pPr algn="ctr"/>
                      <a:r>
                        <a:rPr lang="ar-TN" dirty="0" smtClean="0"/>
                        <a:t>( </a:t>
                      </a:r>
                      <a:r>
                        <a:rPr lang="ar-TN" dirty="0" err="1" smtClean="0"/>
                        <a:t>أ</a:t>
                      </a:r>
                      <a:r>
                        <a:rPr lang="ar-TN" dirty="0" smtClean="0"/>
                        <a:t> .د 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21472"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230.000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75.528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235.059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209.617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151.803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العقارات المبنية</a:t>
                      </a:r>
                      <a:endParaRPr lang="fr-FR" dirty="0"/>
                    </a:p>
                  </a:txBody>
                  <a:tcPr/>
                </a:tc>
              </a:tr>
              <a:tr h="321472"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100.000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35.569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>
                          <a:latin typeface="Arial" pitchFamily="34" charset="0"/>
                          <a:cs typeface="Arial" pitchFamily="34" charset="0"/>
                        </a:rPr>
                        <a:t>98.643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64.934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65.844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الأراضي غبر المبنية</a:t>
                      </a:r>
                      <a:endParaRPr lang="fr-FR" dirty="0"/>
                    </a:p>
                  </a:txBody>
                  <a:tcPr/>
                </a:tc>
              </a:tr>
              <a:tr h="321472"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420.000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254.238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333.619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303.437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232.159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معلوم على المؤسسات</a:t>
                      </a:r>
                      <a:endParaRPr lang="fr-FR" dirty="0"/>
                    </a:p>
                  </a:txBody>
                  <a:tcPr/>
                </a:tc>
              </a:tr>
              <a:tr h="321472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622.350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292.104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568.593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539.527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456.402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لزمة الأسواق</a:t>
                      </a:r>
                      <a:endParaRPr lang="fr-FR" dirty="0"/>
                    </a:p>
                  </a:txBody>
                  <a:tcPr/>
                </a:tc>
              </a:tr>
              <a:tr h="321472">
                <a:tc>
                  <a:txBody>
                    <a:bodyPr/>
                    <a:lstStyle/>
                    <a:p>
                      <a:pPr algn="ctr"/>
                      <a:r>
                        <a:rPr lang="ar-TN" sz="1600" b="1" dirty="0" smtClean="0"/>
                        <a:t>-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70.300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67.508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209.808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94.608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المعلوم الإضافي على سعر التيار</a:t>
                      </a:r>
                      <a:r>
                        <a:rPr lang="ar-TN" baseline="0" dirty="0" smtClean="0"/>
                        <a:t> الكهربائي</a:t>
                      </a:r>
                      <a:endParaRPr lang="fr-FR" dirty="0"/>
                    </a:p>
                  </a:txBody>
                  <a:tcPr/>
                </a:tc>
              </a:tr>
              <a:tr h="321472">
                <a:tc>
                  <a:txBody>
                    <a:bodyPr/>
                    <a:lstStyle/>
                    <a:p>
                      <a:pPr algn="ctr"/>
                      <a:r>
                        <a:rPr lang="ar-TN" sz="1600" b="1" dirty="0" smtClean="0"/>
                        <a:t>210.000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258.590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>
                          <a:latin typeface="Arial" pitchFamily="34" charset="0"/>
                          <a:cs typeface="Arial" pitchFamily="34" charset="0"/>
                        </a:rPr>
                        <a:t>292.755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431.568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268.851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مداخيل جبائية أخرى</a:t>
                      </a:r>
                      <a:endParaRPr lang="fr-FR" dirty="0"/>
                    </a:p>
                  </a:txBody>
                  <a:tcPr/>
                </a:tc>
              </a:tr>
              <a:tr h="321472">
                <a:tc>
                  <a:txBody>
                    <a:bodyPr/>
                    <a:lstStyle/>
                    <a:p>
                      <a:pPr algn="ctr"/>
                      <a:r>
                        <a:rPr lang="ar-TN" sz="1600" b="1" dirty="0" smtClean="0"/>
                        <a:t>1582.350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986.329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1596.178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1758.891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1269.667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المجموع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Graphique 4"/>
          <p:cNvGraphicFramePr/>
          <p:nvPr/>
        </p:nvGraphicFramePr>
        <p:xfrm>
          <a:off x="0" y="4000504"/>
          <a:ext cx="8620164" cy="2857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ar-TN" sz="2400" b="1" dirty="0" smtClean="0"/>
              <a:t>هــــيـــكـــلـــة الـــمـــوارد غـــيـــر </a:t>
            </a:r>
            <a:r>
              <a:rPr lang="ar-TN" sz="2400" b="1" dirty="0" err="1" smtClean="0"/>
              <a:t>الـــجـــبـــائـــيـــة</a:t>
            </a:r>
            <a:endParaRPr lang="fr-FR" sz="2400" b="1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57158" y="714356"/>
          <a:ext cx="8429682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1143006"/>
                <a:gridCol w="1071570"/>
                <a:gridCol w="1071572"/>
                <a:gridCol w="1071570"/>
                <a:gridCol w="2714642"/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ar-TN" sz="1400" dirty="0" smtClean="0"/>
                        <a:t>تقديرات</a:t>
                      </a:r>
                      <a:r>
                        <a:rPr lang="ar-TN" sz="1400" baseline="0" dirty="0" smtClean="0"/>
                        <a:t> 2021</a:t>
                      </a:r>
                    </a:p>
                    <a:p>
                      <a:pPr algn="ctr"/>
                      <a:r>
                        <a:rPr lang="ar-TN" sz="1400" baseline="0" dirty="0" smtClean="0"/>
                        <a:t>( </a:t>
                      </a:r>
                      <a:r>
                        <a:rPr lang="ar-TN" sz="1400" baseline="0" dirty="0" err="1" smtClean="0"/>
                        <a:t>أ</a:t>
                      </a:r>
                      <a:r>
                        <a:rPr lang="ar-TN" sz="1400" baseline="0" dirty="0" smtClean="0"/>
                        <a:t> . د)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2020</a:t>
                      </a:r>
                    </a:p>
                    <a:p>
                      <a:pPr algn="ctr"/>
                      <a:r>
                        <a:rPr lang="ar-TN" dirty="0" smtClean="0"/>
                        <a:t>(أ . د)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2019</a:t>
                      </a:r>
                    </a:p>
                    <a:p>
                      <a:pPr algn="ctr"/>
                      <a:r>
                        <a:rPr lang="ar-TN" dirty="0" smtClean="0"/>
                        <a:t>(أ . د)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2018</a:t>
                      </a:r>
                    </a:p>
                    <a:p>
                      <a:pPr algn="ctr"/>
                      <a:r>
                        <a:rPr lang="ar-TN" dirty="0" smtClean="0"/>
                        <a:t>(أ. د)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2017</a:t>
                      </a:r>
                    </a:p>
                    <a:p>
                      <a:pPr algn="ctr"/>
                      <a:r>
                        <a:rPr lang="ar-TN" dirty="0" smtClean="0"/>
                        <a:t>(أ .د)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190.000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77.701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87.666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112.586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83.217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كراء العقارات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1250.000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1115.162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1013.784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927.163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825.134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المناب من المال المشترك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--------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-------</a:t>
                      </a:r>
                      <a:endParaRPr lang="fr-F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------</a:t>
                      </a:r>
                      <a:endParaRPr lang="fr-F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------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80.000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مدخرات الاستثمار</a:t>
                      </a:r>
                      <a:r>
                        <a:rPr lang="ar-TN" baseline="0" dirty="0" smtClean="0"/>
                        <a:t> موارد منقولة من فوائض العنوان الأول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714.500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1" dirty="0" smtClean="0"/>
                        <a:t>19.484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1" dirty="0" smtClean="0"/>
                        <a:t>53.858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177.363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380.098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موارد أخرى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2154.500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1" dirty="0" smtClean="0"/>
                        <a:t>1212.347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1" dirty="0" smtClean="0"/>
                        <a:t>1155.308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1217.112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1368.449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المجموع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Graphique 4"/>
          <p:cNvGraphicFramePr/>
          <p:nvPr/>
        </p:nvGraphicFramePr>
        <p:xfrm>
          <a:off x="642910" y="3571876"/>
          <a:ext cx="7143800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ar-TN" sz="2400" b="1" dirty="0" smtClean="0"/>
              <a:t>تـــطـــــور الــــمـــنـــاب مــــن الــمـــال الــمــشــتــرك الــمــحــقــق</a:t>
            </a:r>
            <a:endParaRPr lang="fr-FR" sz="2400" b="1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14282" y="943910"/>
          <a:ext cx="8643997" cy="2978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1143008"/>
                <a:gridCol w="1000132"/>
                <a:gridCol w="1071570"/>
                <a:gridCol w="1357322"/>
                <a:gridCol w="2928957"/>
              </a:tblGrid>
              <a:tr h="875722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TN" sz="1400" dirty="0" smtClean="0"/>
                        <a:t>تقديرات 2021</a:t>
                      </a:r>
                    </a:p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TN" sz="1400" dirty="0" smtClean="0"/>
                        <a:t>( </a:t>
                      </a:r>
                      <a:r>
                        <a:rPr lang="ar-TN" sz="1400" dirty="0" err="1" smtClean="0"/>
                        <a:t>أ</a:t>
                      </a:r>
                      <a:r>
                        <a:rPr lang="ar-TN" sz="1400" dirty="0" smtClean="0"/>
                        <a:t> . د)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TN" dirty="0" smtClean="0"/>
                        <a:t>2020</a:t>
                      </a:r>
                    </a:p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TN" dirty="0" smtClean="0"/>
                        <a:t>( </a:t>
                      </a:r>
                      <a:r>
                        <a:rPr lang="ar-TN" dirty="0" err="1" smtClean="0"/>
                        <a:t>أ</a:t>
                      </a:r>
                      <a:r>
                        <a:rPr lang="ar-TN" dirty="0" smtClean="0"/>
                        <a:t> . د)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TN" dirty="0" smtClean="0"/>
                        <a:t>2019</a:t>
                      </a:r>
                    </a:p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TN" dirty="0" smtClean="0"/>
                        <a:t>( </a:t>
                      </a:r>
                      <a:r>
                        <a:rPr lang="ar-TN" dirty="0" err="1" smtClean="0"/>
                        <a:t>أ</a:t>
                      </a:r>
                      <a:r>
                        <a:rPr lang="ar-TN" dirty="0" smtClean="0"/>
                        <a:t> . د 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TN" dirty="0" smtClean="0"/>
                        <a:t>2018</a:t>
                      </a:r>
                    </a:p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TN" dirty="0" smtClean="0"/>
                        <a:t>( </a:t>
                      </a:r>
                      <a:r>
                        <a:rPr lang="ar-TN" dirty="0" err="1" smtClean="0"/>
                        <a:t>أ</a:t>
                      </a:r>
                      <a:r>
                        <a:rPr lang="ar-TN" dirty="0" smtClean="0"/>
                        <a:t> .د 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TN" dirty="0" smtClean="0"/>
                        <a:t>2017</a:t>
                      </a:r>
                    </a:p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TN" dirty="0" smtClean="0"/>
                        <a:t>( </a:t>
                      </a:r>
                      <a:r>
                        <a:rPr lang="ar-TN" dirty="0" err="1" smtClean="0"/>
                        <a:t>أ</a:t>
                      </a:r>
                      <a:r>
                        <a:rPr lang="ar-TN" dirty="0" smtClean="0"/>
                        <a:t> .د 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  <a:tr h="350289">
                <a:tc>
                  <a:txBody>
                    <a:bodyPr/>
                    <a:lstStyle/>
                    <a:p>
                      <a:pPr algn="ctr"/>
                      <a:r>
                        <a:rPr lang="ar-TN" sz="1600" b="1" dirty="0" smtClean="0">
                          <a:latin typeface="Arial" pitchFamily="34" charset="0"/>
                          <a:cs typeface="Arial" pitchFamily="34" charset="0"/>
                        </a:rPr>
                        <a:t>1250.000</a:t>
                      </a:r>
                      <a:endParaRPr lang="fr-F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latin typeface="Arial" pitchFamily="34" charset="0"/>
                          <a:cs typeface="Arial" pitchFamily="34" charset="0"/>
                        </a:rPr>
                        <a:t>1115.162</a:t>
                      </a:r>
                      <a:endParaRPr lang="fr-F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400" b="1" dirty="0" smtClean="0">
                          <a:latin typeface="Arial" pitchFamily="34" charset="0"/>
                          <a:cs typeface="Arial" pitchFamily="34" charset="0"/>
                        </a:rPr>
                        <a:t>1013.784</a:t>
                      </a:r>
                      <a:endParaRPr lang="fr-F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1" dirty="0" smtClean="0">
                          <a:latin typeface="Arial" pitchFamily="34" charset="0"/>
                          <a:cs typeface="Arial" pitchFamily="34" charset="0"/>
                        </a:rPr>
                        <a:t>927.163</a:t>
                      </a:r>
                      <a:endParaRPr lang="fr-F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1" dirty="0" smtClean="0">
                          <a:latin typeface="Arial" pitchFamily="34" charset="0"/>
                          <a:cs typeface="Arial" pitchFamily="34" charset="0"/>
                        </a:rPr>
                        <a:t>825.134</a:t>
                      </a:r>
                      <a:endParaRPr lang="fr-F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dirty="0" smtClean="0"/>
                        <a:t>مبلغ المناب من المال المشترك</a:t>
                      </a:r>
                      <a:endParaRPr lang="fr-FR" dirty="0"/>
                    </a:p>
                  </a:txBody>
                  <a:tcPr/>
                </a:tc>
              </a:tr>
              <a:tr h="3502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600" b="1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r>
                        <a:rPr lang="fr-FR" sz="1600" b="1" dirty="0" smtClean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latin typeface="Arial" pitchFamily="34" charset="0"/>
                          <a:cs typeface="Arial" pitchFamily="34" charset="0"/>
                        </a:rPr>
                        <a:t>10%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r>
                        <a:rPr lang="ar-TN" sz="1400" b="1" dirty="0" smtClean="0">
                          <a:latin typeface="Arial" pitchFamily="34" charset="0"/>
                          <a:cs typeface="Arial" pitchFamily="34" charset="0"/>
                        </a:rPr>
                        <a:t>9.35</a:t>
                      </a:r>
                      <a:endParaRPr lang="fr-F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600" b="1" dirty="0" smtClean="0">
                          <a:latin typeface="Arial" pitchFamily="34" charset="0"/>
                          <a:cs typeface="Arial" pitchFamily="34" charset="0"/>
                        </a:rPr>
                        <a:t>12.36%</a:t>
                      </a:r>
                      <a:endParaRPr lang="fr-FR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600" b="1" dirty="0" smtClean="0">
                          <a:latin typeface="Arial" pitchFamily="34" charset="0"/>
                          <a:cs typeface="Arial" pitchFamily="34" charset="0"/>
                        </a:rPr>
                        <a:t>1.3% -</a:t>
                      </a:r>
                      <a:endParaRPr lang="fr-FR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dirty="0" smtClean="0"/>
                        <a:t>مؤشر تطوره</a:t>
                      </a:r>
                      <a:endParaRPr lang="fr-FR" dirty="0"/>
                    </a:p>
                  </a:txBody>
                  <a:tcPr/>
                </a:tc>
              </a:tr>
              <a:tr h="350289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latin typeface="Arial" pitchFamily="34" charset="0"/>
                          <a:cs typeface="Arial" pitchFamily="34" charset="0"/>
                        </a:rPr>
                        <a:t>3736.800</a:t>
                      </a:r>
                      <a:endParaRPr lang="fr-F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latin typeface="Arial" pitchFamily="34" charset="0"/>
                          <a:cs typeface="Arial" pitchFamily="34" charset="0"/>
                        </a:rPr>
                        <a:t>3838.000</a:t>
                      </a:r>
                      <a:endParaRPr lang="fr-F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400" b="1" dirty="0" smtClean="0">
                          <a:latin typeface="Arial" pitchFamily="34" charset="0"/>
                          <a:cs typeface="Arial" pitchFamily="34" charset="0"/>
                        </a:rPr>
                        <a:t>3348.000</a:t>
                      </a:r>
                      <a:endParaRPr lang="fr-FR" sz="1400" b="1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1" dirty="0" smtClean="0">
                          <a:latin typeface="Arial" pitchFamily="34" charset="0"/>
                          <a:cs typeface="Arial" pitchFamily="34" charset="0"/>
                        </a:rPr>
                        <a:t>3215</a:t>
                      </a:r>
                      <a:r>
                        <a:rPr lang="fr-FR" sz="1600" b="1" dirty="0" smtClean="0">
                          <a:latin typeface="Arial" pitchFamily="34" charset="0"/>
                          <a:cs typeface="Arial" pitchFamily="34" charset="0"/>
                        </a:rPr>
                        <a:t>.000</a:t>
                      </a:r>
                      <a:endParaRPr lang="fr-F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1" dirty="0" smtClean="0">
                          <a:latin typeface="Arial" pitchFamily="34" charset="0"/>
                          <a:cs typeface="Arial" pitchFamily="34" charset="0"/>
                        </a:rPr>
                        <a:t>2639</a:t>
                      </a:r>
                      <a:r>
                        <a:rPr lang="fr-FR" sz="1600" b="1" dirty="0" smtClean="0">
                          <a:latin typeface="Arial" pitchFamily="34" charset="0"/>
                          <a:cs typeface="Arial" pitchFamily="34" charset="0"/>
                        </a:rPr>
                        <a:t>.000</a:t>
                      </a:r>
                      <a:endParaRPr lang="fr-F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dirty="0" smtClean="0"/>
                        <a:t>الميزانية</a:t>
                      </a:r>
                      <a:endParaRPr lang="fr-FR" dirty="0"/>
                    </a:p>
                  </a:txBody>
                  <a:tcPr/>
                </a:tc>
              </a:tr>
              <a:tr h="3502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latin typeface="Arial" pitchFamily="34" charset="0"/>
                          <a:cs typeface="Arial" pitchFamily="34" charset="0"/>
                        </a:rPr>
                        <a:t>33%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latin typeface="Arial" pitchFamily="34" charset="0"/>
                          <a:cs typeface="Arial" pitchFamily="34" charset="0"/>
                        </a:rPr>
                        <a:t>29%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Arial" pitchFamily="34" charset="0"/>
                          <a:cs typeface="Arial" pitchFamily="34" charset="0"/>
                        </a:rPr>
                        <a:t>%3</a:t>
                      </a:r>
                      <a:r>
                        <a:rPr lang="ar-TN" sz="14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fr-F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600" b="1" dirty="0" smtClean="0">
                          <a:latin typeface="Arial" pitchFamily="34" charset="0"/>
                          <a:cs typeface="Arial" pitchFamily="34" charset="0"/>
                        </a:rPr>
                        <a:t>28.8%</a:t>
                      </a:r>
                      <a:endParaRPr lang="fr-FR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600" b="1" dirty="0" smtClean="0">
                          <a:latin typeface="Arial" pitchFamily="34" charset="0"/>
                          <a:cs typeface="Arial" pitchFamily="34" charset="0"/>
                        </a:rPr>
                        <a:t>31%</a:t>
                      </a:r>
                      <a:endParaRPr lang="fr-FR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dirty="0" smtClean="0"/>
                        <a:t>مؤشر مساهمته في الميزانية</a:t>
                      </a:r>
                      <a:endParaRPr lang="fr-FR" dirty="0"/>
                    </a:p>
                  </a:txBody>
                  <a:tcPr/>
                </a:tc>
              </a:tr>
              <a:tr h="613006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latin typeface="Arial" pitchFamily="34" charset="0"/>
                          <a:cs typeface="Arial" pitchFamily="34" charset="0"/>
                        </a:rPr>
                        <a:t>52.08</a:t>
                      </a:r>
                      <a:endParaRPr lang="fr-F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latin typeface="Arial" pitchFamily="34" charset="0"/>
                          <a:cs typeface="Arial" pitchFamily="34" charset="0"/>
                        </a:rPr>
                        <a:t>46.4</a:t>
                      </a:r>
                      <a:r>
                        <a:rPr lang="ar-TN" sz="1600" b="1" dirty="0" smtClean="0"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lang="fr-F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Arial" pitchFamily="34" charset="0"/>
                          <a:cs typeface="Arial" pitchFamily="34" charset="0"/>
                        </a:rPr>
                        <a:t>42.241</a:t>
                      </a:r>
                      <a:endParaRPr lang="fr-F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1" dirty="0" smtClean="0">
                          <a:latin typeface="Arial" pitchFamily="34" charset="0"/>
                          <a:cs typeface="Arial" pitchFamily="34" charset="0"/>
                        </a:rPr>
                        <a:t>38.63</a:t>
                      </a:r>
                      <a:endParaRPr lang="fr-F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1" dirty="0" smtClean="0">
                          <a:latin typeface="Arial" pitchFamily="34" charset="0"/>
                          <a:cs typeface="Arial" pitchFamily="34" charset="0"/>
                        </a:rPr>
                        <a:t>34.38</a:t>
                      </a:r>
                      <a:endParaRPr lang="fr-F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dirty="0" smtClean="0"/>
                        <a:t>مساعدة</a:t>
                      </a:r>
                      <a:r>
                        <a:rPr lang="ar-TN" baseline="0" dirty="0" smtClean="0"/>
                        <a:t> الدولة لكل مواطن شابي (24000 نسمة)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Graphique 4"/>
          <p:cNvGraphicFramePr/>
          <p:nvPr/>
        </p:nvGraphicFramePr>
        <p:xfrm>
          <a:off x="714348" y="3714752"/>
          <a:ext cx="7672414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ar-TN" sz="2400" b="1" dirty="0" smtClean="0"/>
              <a:t>هـــــيـــكـــلـــة نـــفـــقـــات الـــعـــنـــوان الأول</a:t>
            </a:r>
            <a:endParaRPr lang="fr-FR" sz="2400" b="1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28598" y="785792"/>
          <a:ext cx="8501118" cy="3476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853"/>
                <a:gridCol w="1416853"/>
                <a:gridCol w="1416853"/>
                <a:gridCol w="1416853"/>
                <a:gridCol w="1416853"/>
                <a:gridCol w="1416853"/>
              </a:tblGrid>
              <a:tr h="472708">
                <a:tc>
                  <a:txBody>
                    <a:bodyPr/>
                    <a:lstStyle/>
                    <a:p>
                      <a:pPr algn="ctr"/>
                      <a:r>
                        <a:rPr lang="ar-TN" sz="1400" dirty="0" smtClean="0"/>
                        <a:t>تقديرات</a:t>
                      </a:r>
                      <a:r>
                        <a:rPr lang="ar-TN" sz="1400" baseline="0" dirty="0" smtClean="0"/>
                        <a:t> 2021</a:t>
                      </a:r>
                    </a:p>
                    <a:p>
                      <a:pPr algn="ctr"/>
                      <a:r>
                        <a:rPr lang="ar-TN" sz="1400" baseline="0" dirty="0" smtClean="0"/>
                        <a:t>( </a:t>
                      </a:r>
                      <a:r>
                        <a:rPr lang="ar-TN" sz="1400" baseline="0" dirty="0" err="1" smtClean="0"/>
                        <a:t>أ</a:t>
                      </a:r>
                      <a:r>
                        <a:rPr lang="ar-TN" sz="1400" baseline="0" dirty="0" smtClean="0"/>
                        <a:t> . د 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2020</a:t>
                      </a:r>
                    </a:p>
                    <a:p>
                      <a:pPr algn="ctr"/>
                      <a:r>
                        <a:rPr lang="ar-TN" dirty="0" smtClean="0"/>
                        <a:t>( </a:t>
                      </a:r>
                      <a:r>
                        <a:rPr lang="ar-TN" dirty="0" err="1" smtClean="0"/>
                        <a:t>أ</a:t>
                      </a:r>
                      <a:r>
                        <a:rPr lang="ar-TN" dirty="0" smtClean="0"/>
                        <a:t> . د)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2019</a:t>
                      </a:r>
                    </a:p>
                    <a:p>
                      <a:pPr algn="ctr"/>
                      <a:r>
                        <a:rPr lang="ar-TN" dirty="0" smtClean="0"/>
                        <a:t>( </a:t>
                      </a:r>
                      <a:r>
                        <a:rPr lang="ar-TN" dirty="0" err="1" smtClean="0"/>
                        <a:t>أ</a:t>
                      </a:r>
                      <a:r>
                        <a:rPr lang="ar-TN" dirty="0" smtClean="0"/>
                        <a:t> .</a:t>
                      </a:r>
                      <a:r>
                        <a:rPr lang="ar-TN" baseline="0" dirty="0" smtClean="0"/>
                        <a:t> د)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2018</a:t>
                      </a:r>
                    </a:p>
                    <a:p>
                      <a:pPr algn="ctr"/>
                      <a:r>
                        <a:rPr lang="ar-TN" dirty="0" smtClean="0"/>
                        <a:t>( </a:t>
                      </a:r>
                      <a:r>
                        <a:rPr lang="ar-TN" dirty="0" err="1" smtClean="0"/>
                        <a:t>أ</a:t>
                      </a:r>
                      <a:r>
                        <a:rPr lang="ar-TN" dirty="0" smtClean="0"/>
                        <a:t> . د)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2017</a:t>
                      </a:r>
                    </a:p>
                    <a:p>
                      <a:pPr algn="ctr"/>
                      <a:r>
                        <a:rPr lang="ar-TN" dirty="0" smtClean="0"/>
                        <a:t>( </a:t>
                      </a:r>
                      <a:r>
                        <a:rPr lang="ar-TN" dirty="0" err="1" smtClean="0"/>
                        <a:t>أ</a:t>
                      </a:r>
                      <a:r>
                        <a:rPr lang="ar-TN" dirty="0" smtClean="0"/>
                        <a:t> .د 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72708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2000.800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1498.178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1656.813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1481.745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1506.740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dirty="0" smtClean="0"/>
                        <a:t>التأجير العمومي</a:t>
                      </a:r>
                      <a:endParaRPr lang="fr-FR" dirty="0"/>
                    </a:p>
                  </a:txBody>
                  <a:tcPr/>
                </a:tc>
              </a:tr>
              <a:tr h="472708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1047.500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129.601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597.075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882.719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797.491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dirty="0" smtClean="0"/>
                        <a:t>وسائل المصالح</a:t>
                      </a:r>
                      <a:endParaRPr lang="fr-FR" dirty="0"/>
                    </a:p>
                  </a:txBody>
                  <a:tcPr/>
                </a:tc>
              </a:tr>
              <a:tr h="472708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300.550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70.724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314.789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233.685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201.809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dirty="0" smtClean="0"/>
                        <a:t>التدخل العمومي</a:t>
                      </a:r>
                      <a:endParaRPr lang="fr-FR" dirty="0"/>
                    </a:p>
                  </a:txBody>
                  <a:tcPr/>
                </a:tc>
              </a:tr>
              <a:tr h="472708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115.000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62.435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78.107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90.150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106.565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dirty="0" smtClean="0"/>
                        <a:t>فوائد الدين</a:t>
                      </a:r>
                      <a:endParaRPr lang="fr-FR" dirty="0"/>
                    </a:p>
                  </a:txBody>
                  <a:tcPr/>
                </a:tc>
              </a:tr>
              <a:tr h="472708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3.095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87.203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-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-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dirty="0" smtClean="0"/>
                        <a:t>نفقات أخرى</a:t>
                      </a:r>
                      <a:endParaRPr lang="fr-FR" dirty="0"/>
                    </a:p>
                  </a:txBody>
                  <a:tcPr/>
                </a:tc>
              </a:tr>
              <a:tr h="472708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3463.850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1764.033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2733.987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2688.299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2612.605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dirty="0" smtClean="0"/>
                        <a:t>المجموع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Graphique 4"/>
          <p:cNvGraphicFramePr/>
          <p:nvPr/>
        </p:nvGraphicFramePr>
        <p:xfrm>
          <a:off x="357158" y="4143380"/>
          <a:ext cx="8429684" cy="2849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ar-TN" sz="2400" b="1" dirty="0" smtClean="0"/>
              <a:t>تــطــور نــســبــة الاســتــخــلاص عــلــى الـعــقــارات الــمــبــنــيــة</a:t>
            </a:r>
            <a:endParaRPr lang="fr-FR" sz="2400" b="1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57158" y="785794"/>
          <a:ext cx="8429682" cy="2662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6"/>
                <a:gridCol w="1285884"/>
                <a:gridCol w="1143008"/>
                <a:gridCol w="1143008"/>
                <a:gridCol w="1071570"/>
                <a:gridCol w="2643206"/>
              </a:tblGrid>
              <a:tr h="460801">
                <a:tc>
                  <a:txBody>
                    <a:bodyPr/>
                    <a:lstStyle/>
                    <a:p>
                      <a:pPr algn="ctr"/>
                      <a:r>
                        <a:rPr lang="ar-TN" sz="1400" dirty="0" smtClean="0"/>
                        <a:t>تقديرات 2021</a:t>
                      </a:r>
                    </a:p>
                    <a:p>
                      <a:pPr algn="ctr"/>
                      <a:r>
                        <a:rPr lang="ar-TN" dirty="0" smtClean="0"/>
                        <a:t>(أ .د 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2020</a:t>
                      </a:r>
                    </a:p>
                    <a:p>
                      <a:pPr algn="ctr"/>
                      <a:r>
                        <a:rPr lang="ar-TN" dirty="0" smtClean="0"/>
                        <a:t>(أ .د 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2019</a:t>
                      </a:r>
                    </a:p>
                    <a:p>
                      <a:pPr algn="ctr"/>
                      <a:r>
                        <a:rPr lang="ar-TN" dirty="0" smtClean="0"/>
                        <a:t>( </a:t>
                      </a:r>
                      <a:r>
                        <a:rPr lang="ar-TN" dirty="0" err="1" smtClean="0"/>
                        <a:t>أ</a:t>
                      </a:r>
                      <a:r>
                        <a:rPr lang="ar-TN" dirty="0" smtClean="0"/>
                        <a:t> .د)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2018</a:t>
                      </a:r>
                    </a:p>
                    <a:p>
                      <a:pPr algn="ctr"/>
                      <a:r>
                        <a:rPr lang="ar-TN" dirty="0" smtClean="0"/>
                        <a:t>(أ. د 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2017</a:t>
                      </a:r>
                    </a:p>
                    <a:p>
                      <a:pPr algn="ctr"/>
                      <a:r>
                        <a:rPr lang="ar-TN" dirty="0" smtClean="0"/>
                        <a:t>(أ .د 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60801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-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75.528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235.059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209.617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151.803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dirty="0" smtClean="0"/>
                        <a:t>المعلوم</a:t>
                      </a:r>
                      <a:r>
                        <a:rPr lang="ar-TN" baseline="0" dirty="0" smtClean="0"/>
                        <a:t> المستخلص </a:t>
                      </a:r>
                      <a:endParaRPr lang="fr-FR" dirty="0"/>
                    </a:p>
                  </a:txBody>
                  <a:tcPr/>
                </a:tc>
              </a:tr>
              <a:tr h="460801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>
                          <a:latin typeface="Arial" pitchFamily="34" charset="0"/>
                          <a:cs typeface="Arial" pitchFamily="34" charset="0"/>
                        </a:rPr>
                        <a:t>230.000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>
                          <a:latin typeface="Arial" pitchFamily="34" charset="0"/>
                          <a:cs typeface="Arial" pitchFamily="34" charset="0"/>
                        </a:rPr>
                        <a:t>280.000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>
                          <a:latin typeface="Arial" pitchFamily="34" charset="0"/>
                          <a:cs typeface="Arial" pitchFamily="34" charset="0"/>
                        </a:rPr>
                        <a:t>280.000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213.943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211</a:t>
                      </a:r>
                      <a:r>
                        <a:rPr lang="fr-FR" dirty="0" smtClean="0"/>
                        <a:t>.</a:t>
                      </a:r>
                      <a:r>
                        <a:rPr lang="ar-TN" dirty="0" smtClean="0"/>
                        <a:t>196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dirty="0" smtClean="0"/>
                        <a:t>المعلوم المعتمد بالميزانية</a:t>
                      </a:r>
                      <a:endParaRPr lang="fr-FR" dirty="0"/>
                    </a:p>
                  </a:txBody>
                  <a:tcPr/>
                </a:tc>
              </a:tr>
              <a:tr h="460801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-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27</a:t>
                      </a:r>
                      <a:r>
                        <a:rPr lang="fr-FR" dirty="0" smtClean="0"/>
                        <a:t>%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84</a:t>
                      </a:r>
                      <a:r>
                        <a:rPr lang="fr-FR" dirty="0" smtClean="0"/>
                        <a:t>%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98</a:t>
                      </a:r>
                      <a:r>
                        <a:rPr lang="fr-FR" dirty="0" smtClean="0"/>
                        <a:t>%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72</a:t>
                      </a:r>
                      <a:r>
                        <a:rPr lang="fr-FR" dirty="0" smtClean="0"/>
                        <a:t>%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dirty="0" smtClean="0"/>
                        <a:t>نسبة الاستخلاص</a:t>
                      </a:r>
                      <a:endParaRPr lang="fr-FR" dirty="0"/>
                    </a:p>
                  </a:txBody>
                  <a:tcPr/>
                </a:tc>
              </a:tr>
              <a:tr h="460801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-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3.2</a:t>
                      </a:r>
                      <a:r>
                        <a:rPr lang="fr-FR" dirty="0" smtClean="0"/>
                        <a:t>%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9.8</a:t>
                      </a:r>
                      <a:r>
                        <a:rPr lang="fr-FR" dirty="0" smtClean="0"/>
                        <a:t>%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8.7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6.3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dirty="0" smtClean="0"/>
                        <a:t>المعلوم المدفوع عن كل مواطن في السنة (24000 نسمة)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Graphique 3"/>
          <p:cNvGraphicFramePr/>
          <p:nvPr/>
        </p:nvGraphicFramePr>
        <p:xfrm>
          <a:off x="357158" y="3500438"/>
          <a:ext cx="8429684" cy="3063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logo.jp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00232" y="142852"/>
            <a:ext cx="5143500" cy="65008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1071538" y="2428868"/>
            <a:ext cx="70009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TN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الـتـحـلـيـل عـبـر الـمـؤشــرات</a:t>
            </a:r>
            <a:endParaRPr lang="fr-FR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1801</TotalTime>
  <Words>692</Words>
  <Application>Microsoft Office PowerPoint</Application>
  <PresentationFormat>On-screen Show (4:3)</PresentationFormat>
  <Paragraphs>352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Thème Office</vt:lpstr>
      <vt:lpstr>PowerPoint Presentation</vt:lpstr>
      <vt:lpstr>PowerPoint Presentation</vt:lpstr>
      <vt:lpstr>PowerPoint Presentation</vt:lpstr>
      <vt:lpstr>هــيــكـــلــــة الـــمـــــوارد الــجـــبـــائـــيـــة</vt:lpstr>
      <vt:lpstr>هــــيـــكـــلـــة الـــمـــوارد غـــيـــر الـــجـــبـــائـــيـــة</vt:lpstr>
      <vt:lpstr>تـــطـــــور الــــمـــنـــاب مــــن الــمـــال الــمــشــتــرك الــمــحــقــق</vt:lpstr>
      <vt:lpstr>هـــــيـــكـــلـــة نـــفـــقـــات الـــعـــنـــوان الأول</vt:lpstr>
      <vt:lpstr>تــطــور نــســبــة الاســتــخــلاص عــلــى الـعــقــارات الــمــبــنــيــة</vt:lpstr>
      <vt:lpstr>PowerPoint Presentation</vt:lpstr>
      <vt:lpstr>مؤشرات عامة حسب الميزانية</vt:lpstr>
      <vt:lpstr>مؤشرات عامة حسب عدد السكان</vt:lpstr>
      <vt:lpstr>تطور إعتمادات المشاريع من سنة 2015 إلى سنة 2020</vt:lpstr>
    </vt:vector>
  </TitlesOfParts>
  <Company>Sboui_Informatiques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Sboui-Info</dc:creator>
  <cp:lastModifiedBy>dell</cp:lastModifiedBy>
  <cp:revision>205</cp:revision>
  <dcterms:created xsi:type="dcterms:W3CDTF">2019-11-14T14:33:01Z</dcterms:created>
  <dcterms:modified xsi:type="dcterms:W3CDTF">2020-11-13T11:06:21Z</dcterms:modified>
</cp:coreProperties>
</file>